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73" r:id="rId9"/>
    <p:sldId id="274" r:id="rId10"/>
    <p:sldId id="268" r:id="rId11"/>
    <p:sldId id="269" r:id="rId12"/>
    <p:sldId id="270" r:id="rId13"/>
    <p:sldId id="271" r:id="rId14"/>
    <p:sldId id="272" r:id="rId15"/>
    <p:sldId id="260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500"/>
    <a:srgbClr val="C925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412"/>
    <p:restoredTop sz="94201"/>
  </p:normalViewPr>
  <p:slideViewPr>
    <p:cSldViewPr snapToGrid="0" snapToObjects="1">
      <p:cViewPr varScale="1">
        <p:scale>
          <a:sx n="120" d="100"/>
          <a:sy n="120" d="100"/>
        </p:scale>
        <p:origin x="-96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B7CFB-646E-4EF8-901D-C26E9202CBF9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568B0-6748-491F-A7D6-74435F77E9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63077D-55D8-2847-A552-077EF5C6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425C62F-614C-364F-A847-E3EC19FDD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609450-075A-A346-A453-966B54A5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C2EADB9-30F8-C941-B300-9C3D887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A7EE1A-CF94-5346-8312-D7E6BD61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375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48DFC6-7A76-3E45-81DC-1004CB8A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F2B3EDA-5503-CF4A-A8F6-21D32E4E5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B50BE1-3688-4D4A-9D02-BD3976489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ACE890-0BC5-B94D-86F3-F10C88E75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175B2A-5437-2B41-82B9-393CAF0C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83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CE78686-4E11-9447-B986-428121B72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B3BA3B3-5B2F-8748-8739-E4DB6DB23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EDC4C8-9ED1-1849-8F9E-9BC236663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110BFC-8023-4240-A335-830B6918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B8CDEB-1707-3445-8FDE-4F3E0768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7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5F79E-9883-0040-B230-FE6F2874F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E405DD-E951-EF42-A6E9-91EE50D85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991AD0-DA33-1F4A-BCB9-CE3988B7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0B50D1C-CB63-EB4E-9EA1-E587A2B9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91FADE-A43C-AF4C-A630-B97D7731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379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F6693-6F0D-3D4F-B414-2DE2F706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F45CDF-ACD7-0B49-BF44-07B02700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1CDE2C-A9E3-EE42-A6B1-12E9CE29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B1D303-AD55-8745-A566-E22C3242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BBEDCE-7720-0048-9D6A-AC886B8F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078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230ED5-30DD-1B4B-8D2C-049B0BCA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6227A2-12C5-4949-AD7F-7CB4F6B997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BF08E53-593F-6349-8BBC-9BA636008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7766F6-AC6F-5841-96E8-85E2FD9A5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014DAEE-F651-004E-8E36-BF7BE127B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DC4654D-CDC1-B943-99FF-FE3544980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62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81CF91-5E06-6244-89C3-0109C7DC0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D41D61E-7B15-EC4B-A707-83B0533E8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958A4E8-1C43-594F-874F-31A5A48B8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69B0543-2C7C-1648-A627-EA4EFA07A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F4CD899-952D-0947-B492-AC3BC1CCC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121874A-D259-1442-AB39-EDD9FAF6A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3258348-334E-0944-994B-A3F755DA3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325802E-D882-8545-A179-6AAEE7C6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606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C89952-E320-7B42-ACBA-5D1E40C1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DA4526B-A4EB-B344-B525-074D2A4D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08EC036-5C5B-AE4F-8377-EA0A94EB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0727E36-424B-C146-8741-AD63BA08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066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5521934-D20A-D54A-8E53-5C0F1DF1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CD84D80-2223-B94E-B4D0-3546665C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CE867B5-2917-BC4B-A971-DF7647F0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539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B92DCF-906A-9847-A081-0C3D4246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488FE0-A61C-1F4D-BB02-5BD37E3A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E6CD764-998C-934B-962F-C1E34E4A5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9EA2929-8147-2E41-9E49-17BA02EC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111BEF8-53D3-C947-A524-FA4F72F1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D333071-E6A0-4B48-ABB1-65FA5709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245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7C5193-4E3A-3042-A706-0F2B4D22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727F682-4132-EB45-AC8E-387D8D8FB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2418F36-1FFB-BC44-A085-04DB7B2CF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83FFFB-A118-CB43-AE41-6584D972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F4C066E-6A13-6740-882F-2DC339EB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531CCC6-E862-0A43-8ECC-E57E0B77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14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A17ABD-0898-2247-B923-82F5771F1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BF5BDB-D0DF-8D4C-825F-F3BD4234E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C165D2-1D7F-6A4F-BAED-3D0EFC00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AFA86-C9CB-EF45-A0E9-C9436BE4B88A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CB23D3-A07C-744D-82C6-62C925F8C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3A6D9F-6E08-9A4F-B49D-44136B7E1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464F5-A138-834A-952B-501BAE0D31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86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EC6854-F0A4-6C40-9C51-6981F9C45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3" y="0"/>
            <a:ext cx="9215437" cy="3257550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РЕЧЕВОЙ ДЕЯТЕЛЬНОСТИ ПЕДАГОГА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77D0C9B-D6AE-DD4D-A07D-9B4924018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14938"/>
            <a:ext cx="5762626" cy="135731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1800" dirty="0" smtClean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Спикер:</a:t>
            </a:r>
          </a:p>
          <a:p>
            <a:pPr algn="r"/>
            <a:r>
              <a:rPr lang="ru-RU" sz="1800" dirty="0" err="1" smtClean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Ассуирова</a:t>
            </a:r>
            <a:r>
              <a:rPr lang="ru-RU" sz="1800" dirty="0" smtClean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Лариса Владимировна,</a:t>
            </a:r>
          </a:p>
          <a:p>
            <a:pPr algn="r"/>
            <a:r>
              <a:rPr lang="ru-RU" sz="1800" dirty="0" smtClean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доктор педагогических наук, </a:t>
            </a:r>
          </a:p>
          <a:p>
            <a:pPr algn="r"/>
            <a:r>
              <a:rPr lang="ru-RU" sz="1800" dirty="0" smtClean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профессор департамента методики обучения </a:t>
            </a:r>
          </a:p>
          <a:p>
            <a:pPr algn="r"/>
            <a:r>
              <a:rPr lang="ru-RU" sz="1800" dirty="0" smtClean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ИППО ГАОУ ВО МГПУ</a:t>
            </a:r>
            <a:endParaRPr lang="ru-RU" sz="18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1582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КОМПОНЕНТЫ РЕЧЕВОЙ ДЕЯТЕЛЬНОСТИ ПЕДАГОГА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/>
              <a:t>У</a:t>
            </a:r>
            <a:r>
              <a:rPr lang="ru-RU" b="1" dirty="0" smtClean="0"/>
              <a:t>становка </a:t>
            </a:r>
            <a:r>
              <a:rPr lang="ru-RU" b="1" dirty="0" smtClean="0"/>
              <a:t>на специфическое, специализированное общение;</a:t>
            </a:r>
            <a:endParaRPr lang="ru-RU" dirty="0" smtClean="0"/>
          </a:p>
          <a:p>
            <a:r>
              <a:rPr lang="ru-RU" b="1" dirty="0" smtClean="0"/>
              <a:t>ориентация на процесс непосредственной  коммуникации;</a:t>
            </a:r>
            <a:endParaRPr lang="ru-RU" dirty="0" smtClean="0"/>
          </a:p>
          <a:p>
            <a:r>
              <a:rPr lang="ru-RU" b="1" dirty="0" smtClean="0"/>
              <a:t>связь профессиональной речи с языковой системой;</a:t>
            </a:r>
            <a:endParaRPr lang="ru-RU" dirty="0" smtClean="0"/>
          </a:p>
          <a:p>
            <a:r>
              <a:rPr lang="ru-RU" b="1" dirty="0" smtClean="0"/>
              <a:t>обязательное соответствие профессиональных высказываний различным стилям и жанрам речи.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КОМПОНЕНТЫ ПРОФЕССИОНАЛЬНОЙ ДЕЯТЕЛЬНОСТИ ПЕДАГОГА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i="1" dirty="0" smtClean="0">
                <a:latin typeface="Arial" pitchFamily="34" charset="0"/>
                <a:cs typeface="Arial" pitchFamily="34" charset="0"/>
              </a:rPr>
              <a:t>Голос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важнейший элемент техники речи. Для педагога он является основным средством труда. К голосу предъявляется ряд требований: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Голос не должен вызывать неприятных ощущений, а должен обладать благозвучностью.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Педагог должен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уметь изменять характеристики своего голоса с учетом ситуации общения.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Педагогу необходимо уметь управлять своим голосом в общении с другими людьми, говорить не для себя, а для слушателей.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 помощью голоса педагог должен уметь внушить детям определенные требования и добиться их выполнения.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Голос педагога должен быть достаточно вынослив.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КОМПОНЕНТЫ ПРОФЕССИОНАЛЬНОЙ ДЕЯТЕЛЬНОСТИ ПЕДАГОГА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Дикция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четкое и ясное произнесение звуков речи. Хорошая дикция обеспечивается строгим соблюдением артикуляционных характеристик звуков. Дикция является одним из обязательных элементов техники речи педагога, поскольку речь его является образцом. Нечеткая артикуляция приводит к невнятной речи и затрудняет понимание говорящего.</a:t>
            </a:r>
          </a:p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Орфоэпия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правильное литературное произношение всех слов родного языка. Сложность усвоения правильного литературного произношения заключается в том, что произношение не всегда совпадает с правописанием. Поэтому общепринятым нормам литературного произношения следует учиться. Если возникают сомнения в правильности произнесения слов и постановки ударения, пользуйтесь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словарями-справочниками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ЗАДАНИЕ. ПОСТАВЬТЕ УДАРЕНИЕ В СЛОВАХ.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5600" dirty="0" smtClean="0"/>
              <a:t>Анатом</a:t>
            </a:r>
          </a:p>
          <a:p>
            <a:r>
              <a:rPr lang="ru-RU" sz="5600" dirty="0" smtClean="0"/>
              <a:t>Апостроф</a:t>
            </a:r>
          </a:p>
          <a:p>
            <a:r>
              <a:rPr lang="ru-RU" sz="5600" dirty="0" smtClean="0"/>
              <a:t>Балуешь</a:t>
            </a:r>
          </a:p>
          <a:p>
            <a:r>
              <a:rPr lang="ru-RU" sz="5600" dirty="0" smtClean="0"/>
              <a:t>Береста</a:t>
            </a:r>
            <a:endParaRPr lang="ru-RU" sz="5600" dirty="0" smtClean="0"/>
          </a:p>
          <a:p>
            <a:r>
              <a:rPr lang="ru-RU" sz="5600" dirty="0" smtClean="0"/>
              <a:t>Бисеринка</a:t>
            </a:r>
          </a:p>
          <a:p>
            <a:r>
              <a:rPr lang="ru-RU" sz="5600" dirty="0" smtClean="0"/>
              <a:t>Бряцать</a:t>
            </a:r>
          </a:p>
          <a:p>
            <a:r>
              <a:rPr lang="ru-RU" sz="5600" dirty="0" smtClean="0"/>
              <a:t>Вечеря</a:t>
            </a:r>
          </a:p>
          <a:p>
            <a:r>
              <a:rPr lang="ru-RU" sz="5600" dirty="0" smtClean="0"/>
              <a:t>Вероисповедание</a:t>
            </a:r>
          </a:p>
          <a:p>
            <a:r>
              <a:rPr lang="ru-RU" sz="5600" dirty="0" smtClean="0"/>
              <a:t>Гофрированный</a:t>
            </a:r>
          </a:p>
          <a:p>
            <a:r>
              <a:rPr lang="ru-RU" sz="5600" dirty="0" smtClean="0"/>
              <a:t>Запломбировать</a:t>
            </a:r>
          </a:p>
          <a:p>
            <a:r>
              <a:rPr lang="ru-RU" sz="5600" dirty="0" smtClean="0"/>
              <a:t>Ржаветь</a:t>
            </a:r>
          </a:p>
          <a:p>
            <a:r>
              <a:rPr lang="ru-RU" sz="5600" dirty="0" smtClean="0"/>
              <a:t>Ирис</a:t>
            </a:r>
          </a:p>
          <a:p>
            <a:r>
              <a:rPr lang="ru-RU" sz="5600" dirty="0" smtClean="0"/>
              <a:t>Знамение</a:t>
            </a:r>
          </a:p>
          <a:p>
            <a:r>
              <a:rPr lang="ru-RU" sz="5600" dirty="0" smtClean="0"/>
              <a:t>Каталог</a:t>
            </a:r>
          </a:p>
          <a:p>
            <a:r>
              <a:rPr lang="ru-RU" sz="5600" dirty="0" smtClean="0"/>
              <a:t>Квартал</a:t>
            </a:r>
          </a:p>
          <a:p>
            <a:r>
              <a:rPr lang="ru-RU" sz="5600" dirty="0" smtClean="0"/>
              <a:t>Облегчить</a:t>
            </a:r>
          </a:p>
          <a:p>
            <a:r>
              <a:rPr lang="ru-RU" sz="5600" dirty="0" smtClean="0"/>
              <a:t>Украинский</a:t>
            </a:r>
          </a:p>
          <a:p>
            <a:r>
              <a:rPr lang="ru-RU" sz="5600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КОМПОНЕНТЫ ПРОФЕССИОНАЛЬНОЙ ДЕЯТЕЛЬНОСТИ ПЕДАГОГА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i="1" dirty="0" smtClean="0"/>
              <a:t>      Выразительность</a:t>
            </a:r>
            <a:r>
              <a:rPr lang="ru-RU" b="1" i="1" dirty="0" smtClean="0"/>
              <a:t> </a:t>
            </a:r>
            <a:r>
              <a:rPr lang="ru-RU" b="1" i="1" dirty="0" smtClean="0"/>
              <a:t>–</a:t>
            </a:r>
            <a:r>
              <a:rPr lang="ru-RU" dirty="0" smtClean="0"/>
              <a:t> еще один элемент профессиональности речи педагога. Выразительная речь наполнена эмоциональным и интеллектуальным содержанием, это обусловлено спецификой устной речи, в которой особое значение приобретают интонация, жесты, мимика. Для устной речи очень важным является правильное использование интонационных средств выразительности: логического ударения (выделение из фразы главных по смыслу слов или словосочетаний путем повышения или понижения голоса, изменения темпа), пауз, мелодичности речи (движения голоса в речи по высоте и силе), темпа (количество слов произнесенных за определенную единицу времени). Интонация делает речь живой, эмоционально насыщенной, мысль выражается более полно, закончено.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3F0B59-0EB3-8F4A-AFF3-829CDC9B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РЕЧЬ ПЕДАГОГА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2ADC14-9AA8-5B46-907A-49047D0F0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163" y="1825625"/>
            <a:ext cx="4610102" cy="435133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/>
              <a:t>            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Каждый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человек, который трудится в какой-либо профессиональной сфере, использует язык не только как средство общения, но и как инструмент своей деятельности. Его речь специализирована, насыщена определенными терминами и профессионализмами – словами, понятными и доступными, в первую очередь, коллегам, специалистам из этой или смежной области знаний. </a:t>
            </a:r>
          </a:p>
          <a:p>
            <a:pPr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Однако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представители  многих профессий, осуществляя свою трудовую деятельность, используют, помимо речи, разнообразные средства и орудия производства: инструменты, приборы, машины, компьютеры. Среди немногих профессий, где слово представляет собой единственное и действенное средство профессиональной самореализации, является профессия педагога. 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400" dirty="0">
              <a:latin typeface="Helvetica Neue Thin" panose="020B0403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1288EE87-586E-3246-AF91-37ACD3906E5F}"/>
              </a:ext>
            </a:extLst>
          </p:cNvPr>
          <p:cNvSpPr>
            <a:spLocks noChangeAspect="1"/>
          </p:cNvSpPr>
          <p:nvPr/>
        </p:nvSpPr>
        <p:spPr>
          <a:xfrm>
            <a:off x="9301971" y="1243514"/>
            <a:ext cx="2085070" cy="2085070"/>
          </a:xfrm>
          <a:prstGeom prst="roundRect">
            <a:avLst/>
          </a:prstGeom>
          <a:blipFill dpi="0" rotWithShape="1">
            <a:blip r:embed="rId2"/>
            <a:srcRect/>
            <a:tile tx="0" ty="0" sx="50000" sy="50000" flip="none" algn="ctr"/>
          </a:blipFill>
          <a:ln w="127000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19F136B9-B165-4A41-A341-35C56A5797F1}"/>
              </a:ext>
            </a:extLst>
          </p:cNvPr>
          <p:cNvSpPr>
            <a:spLocks noChangeAspect="1"/>
          </p:cNvSpPr>
          <p:nvPr/>
        </p:nvSpPr>
        <p:spPr>
          <a:xfrm>
            <a:off x="6644117" y="1987644"/>
            <a:ext cx="2657854" cy="2657854"/>
          </a:xfrm>
          <a:prstGeom prst="roundRect">
            <a:avLst/>
          </a:prstGeom>
          <a:blipFill dpi="0" rotWithShape="1">
            <a:blip r:embed="rId3"/>
            <a:srcRect/>
            <a:tile tx="0" ty="0" sx="50000" sy="50000" flip="none" algn="b"/>
          </a:blipFill>
          <a:ln w="127000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6AC5DA1C-EAC4-1B42-933C-C9C643274C70}"/>
              </a:ext>
            </a:extLst>
          </p:cNvPr>
          <p:cNvSpPr>
            <a:spLocks noChangeAspect="1"/>
          </p:cNvSpPr>
          <p:nvPr/>
        </p:nvSpPr>
        <p:spPr>
          <a:xfrm>
            <a:off x="7973044" y="2653789"/>
            <a:ext cx="3985847" cy="3985847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"/>
          </a:blipFill>
          <a:ln w="127000"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4247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981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ДОМАШНЕЕ ЗАДАНИЕ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Подготовить материал о коммуникативных качествах речи. </a:t>
            </a:r>
          </a:p>
          <a:p>
            <a:pPr marL="514350" indent="-514350">
              <a:buAutoNum type="arabicPeriod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СПАСИБО ЗА ВНИМАНИЕ!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3F0B59-0EB3-8F4A-AFF3-829CDC9B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2ADC14-9AA8-5B46-907A-49047D0F0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163" y="1825625"/>
            <a:ext cx="4610102" cy="4351338"/>
          </a:xfrm>
        </p:spPr>
        <p:txBody>
          <a:bodyPr>
            <a:noAutofit/>
          </a:bodyPr>
          <a:lstStyle/>
          <a:p>
            <a:pPr lvl="0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Казарцева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О.М. Культура речевого общения. Теория и практика обучения.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1998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lvl="0"/>
            <a:r>
              <a:rPr lang="ru-RU" sz="1600" dirty="0" smtClean="0">
                <a:latin typeface="Arial" pitchFamily="34" charset="0"/>
                <a:cs typeface="Arial" pitchFamily="34" charset="0"/>
              </a:rPr>
              <a:t>Скворцов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Л.И. Правильно ли мы говорим по-русски.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1980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Десяева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Н.Д., Лебедева Т.А.,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Ассуирова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Л.В. Культура речи педагога.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2003.</a:t>
            </a:r>
          </a:p>
          <a:p>
            <a:pPr lvl="0"/>
            <a:r>
              <a:rPr lang="ru-RU" sz="1600" dirty="0" smtClean="0">
                <a:latin typeface="Arial" pitchFamily="34" charset="0"/>
                <a:cs typeface="Arial" pitchFamily="34" charset="0"/>
              </a:rPr>
              <a:t>Караулов, Ю. Н. Русская языковая личность и задачи ее изучения / Ю. Н. Караулов // Язык и личность : [Сб.ст.] / АН СССР.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Ин-т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рус. яз.; отв. ред. Д. Н. Шмелев.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1989.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Головин Б.Н. Основы культуры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речи.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1988.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Десяева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Н.Д.,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Ассуирова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Л.В., Зиновьева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Т.И.,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Львова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А.С., Хаймович Л.В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Педагогическая риторика. 2019. 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ru-RU" sz="1400" dirty="0">
              <a:latin typeface="Helvetica Neue Thin" panose="020B0403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388D4D6-B54E-EA40-B8C8-CDA0B132DE4E}"/>
              </a:ext>
            </a:extLst>
          </p:cNvPr>
          <p:cNvSpPr txBox="1">
            <a:spLocks/>
          </p:cNvSpPr>
          <p:nvPr/>
        </p:nvSpPr>
        <p:spPr>
          <a:xfrm>
            <a:off x="6281737" y="1825625"/>
            <a:ext cx="461010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dirty="0" smtClean="0">
                <a:latin typeface="Arial" pitchFamily="34" charset="0"/>
                <a:ea typeface="Helvetica Neue Thin" panose="020B0403020202020204" pitchFamily="34" charset="0"/>
                <a:cs typeface="Arial" pitchFamily="34" charset="0"/>
              </a:rPr>
              <a:t>РИТОРИКА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dirty="0" smtClean="0">
                <a:latin typeface="Arial" pitchFamily="34" charset="0"/>
                <a:ea typeface="Helvetica Neue Thin" panose="020B0403020202020204" pitchFamily="34" charset="0"/>
                <a:cs typeface="Arial" pitchFamily="34" charset="0"/>
              </a:rPr>
              <a:t>КУЛЬТУРА РЕЧИ</a:t>
            </a:r>
          </a:p>
        </p:txBody>
      </p:sp>
    </p:spTree>
    <p:extLst>
      <p:ext uri="{BB962C8B-B14F-4D97-AF65-F5344CB8AC3E}">
        <p14:creationId xmlns:p14="http://schemas.microsoft.com/office/powerpoint/2010/main" xmlns="" val="3926840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ВОПРОСЫ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1.  Культурно-языковая личность.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2. Культура речи педагога.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3. Индивидуальная культура личности.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4. Профессиональная культура личности.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Компоненты профессиональной речи педагога.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КУЛЬТУРА РЕЧИ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Б.Н. Головин: «Культура речи – это совокупность и система ее коммуникативных качеств; 2)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культура речи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это учение о совокупности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системе коммуникативных качеств речи».</a:t>
            </a:r>
          </a:p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Коммуникативные качества речи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правильность, точность, логичность, чистота, выразительность, богатство,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уместность.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Задание.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Подготовить материал о коммуникативных качествах речи. 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Язык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  знаковый механизм общения; совокупность и система знаковых единиц общения в отвлечении от многообразия высказываний отдельных людей;</a:t>
            </a: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Речь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  последовательность знаков языка, организованная по его законам и в соответствии с потребностями выражаемой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информации.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Речевая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деятельность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– совокупность психофизических работ человеческого организма, необходимых для построения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речи.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КУЛЬТУРНО-ЯЗЫКОВАЯ ЛИЧНОСТЬ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b="1" dirty="0" smtClean="0"/>
              <a:t>Культурно-языковая личность</a:t>
            </a:r>
            <a:r>
              <a:rPr lang="ru-RU" dirty="0" smtClean="0"/>
              <a:t> (вслед за В.В. Виноградовым и Ю.Н. </a:t>
            </a:r>
            <a:r>
              <a:rPr lang="ru-RU" dirty="0" err="1" smtClean="0"/>
              <a:t>Карауловым</a:t>
            </a:r>
            <a:r>
              <a:rPr lang="ru-RU" dirty="0" smtClean="0"/>
              <a:t>) понимается авторами как субъект,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обладающий</a:t>
            </a:r>
            <a:r>
              <a:rPr lang="ru-RU" dirty="0" smtClean="0"/>
              <a:t> совокупностью языковых и речевых способностей и готовностей, позволяющих ему осуществлять коммуникативную деятельность, т.е. деятельность общения (рецептивную, репродуктивную, интерпретационную, продуктивную) в соответствии с универсальными и национальными </a:t>
            </a:r>
            <a:r>
              <a:rPr lang="ru-RU" dirty="0" err="1" smtClean="0"/>
              <a:t>социокультурными</a:t>
            </a:r>
            <a:r>
              <a:rPr lang="ru-RU" dirty="0" smtClean="0"/>
              <a:t> знаниями, ключевыми концептами, знаниями прецедентных текстов данного этноса, данного социума.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НОРМЫ ОБЩЕНИЯ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Культура речи педагога охватывает все компоненты речевой деятельности и их составляющие. Определенные нормы существуют для всех компонентов речевой культуры и проявляются они, прежде всего, как нормы общения: когнитивная (восприятие других и их понимание), аффективная (отношение к другому), поведенческая (выбор поведения в конкретной ситуации). Наиболее значимыми нормами общения являются этические и коммуникативные. </a:t>
            </a:r>
          </a:p>
          <a:p>
            <a:pPr algn="just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ПРОФЕССИОНАЛЬНАЯ РЕЧЬ ПЕДАГОГА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       </a:t>
            </a:r>
            <a:r>
              <a:rPr lang="ru-RU" dirty="0" smtClean="0"/>
              <a:t>«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Профессиональная речь – языковая коммуникация, осуществляемая в процессе деятельности в соответствии с определенной жанровой принадлежностью» (Н.К. Грабовский); «Профессиональная речь – языковое общение, характеризующееся использованием профессиональной лексики» (Б.Н. Головко); «Профессиональная речь – социально-коммуникативная система, использующая профессионально маркированные единицы языка» 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Тумина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 Л.З.).   При всем разнообразии подходов суть определения у всех одна, и сводится она к следующему: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профессиональная речь – это, прежде всего, коммуникация, осуществляемая с помощью специальных профессионально маркированных (отмеченных)  средств языка.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ИНДИВИДУАЛЬНАЯ КУЛЬТУРА ЛИЧНОСТИ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культура мыслительная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культура этическая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культура деятельности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культура нравственная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культура эмоциональная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культура речевая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- культура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коммуникативная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ПРОФЕССИОНАЛЬНАЯ КУЛЬТУРА ЛИЧНОСТИ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- дар живописного изложения</a:t>
            </a:r>
          </a:p>
          <a:p>
            <a:pPr>
              <a:buNone/>
            </a:pPr>
            <a:r>
              <a:rPr lang="ru-RU" dirty="0" smtClean="0"/>
              <a:t>- умение мыслить самостоятельно</a:t>
            </a:r>
          </a:p>
          <a:p>
            <a:pPr>
              <a:buNone/>
            </a:pPr>
            <a:r>
              <a:rPr lang="ru-RU" dirty="0" smtClean="0"/>
              <a:t>- наличие глубокой эрудиции</a:t>
            </a:r>
          </a:p>
          <a:p>
            <a:pPr>
              <a:buNone/>
            </a:pPr>
            <a:r>
              <a:rPr lang="ru-RU" dirty="0" smtClean="0"/>
              <a:t>- осознание профессиональной </a:t>
            </a:r>
            <a:r>
              <a:rPr lang="ru-RU" dirty="0" smtClean="0"/>
              <a:t>этики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- знание методов, форм и средств воздействия</a:t>
            </a:r>
          </a:p>
          <a:p>
            <a:pPr>
              <a:buNone/>
            </a:pPr>
            <a:r>
              <a:rPr lang="ru-RU" dirty="0" smtClean="0"/>
              <a:t>- высокую коммуникативную культуру</a:t>
            </a:r>
          </a:p>
          <a:p>
            <a:pPr>
              <a:buNone/>
            </a:pPr>
            <a:r>
              <a:rPr lang="ru-RU" dirty="0" smtClean="0"/>
              <a:t>- свободное владение </a:t>
            </a:r>
            <a:r>
              <a:rPr lang="ru-RU" dirty="0" smtClean="0"/>
              <a:t>речью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828</Words>
  <Application>Microsoft Macintosh PowerPoint</Application>
  <PresentationFormat>Произвольный</PresentationFormat>
  <Paragraphs>97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ТРЕБОВАНИЯ К РЕЧЕВОЙ ДЕЯТЕЛЬНОСТИ ПЕДАГОГА</vt:lpstr>
      <vt:lpstr>ЛИТЕРАТУРА</vt:lpstr>
      <vt:lpstr>ВОПРОСЫ </vt:lpstr>
      <vt:lpstr>КУЛЬТУРА РЕЧИ</vt:lpstr>
      <vt:lpstr>КУЛЬТУРНО-ЯЗЫКОВАЯ ЛИЧНОСТЬ</vt:lpstr>
      <vt:lpstr>НОРМЫ ОБЩЕНИЯ</vt:lpstr>
      <vt:lpstr>ПРОФЕССИОНАЛЬНАЯ РЕЧЬ ПЕДАГОГА</vt:lpstr>
      <vt:lpstr>ИНДИВИДУАЛЬНАЯ КУЛЬТУРА ЛИЧНОСТИ</vt:lpstr>
      <vt:lpstr>ПРОФЕССИОНАЛЬНАЯ КУЛЬТУРА ЛИЧНОСТИ</vt:lpstr>
      <vt:lpstr>КОМПОНЕНТЫ РЕЧЕВОЙ ДЕЯТЕЛЬНОСТИ ПЕДАГОГА </vt:lpstr>
      <vt:lpstr>КОМПОНЕНТЫ ПРОФЕССИОНАЛЬНОЙ ДЕЯТЕЛЬНОСТИ ПЕДАГОГА </vt:lpstr>
      <vt:lpstr>КОМПОНЕНТЫ ПРОФЕССИОНАЛЬНОЙ ДЕЯТЕЛЬНОСТИ ПЕДАГОГА </vt:lpstr>
      <vt:lpstr>ЗАДАНИЕ. ПОСТАВЬТЕ УДАРЕНИЕ В СЛОВАХ. </vt:lpstr>
      <vt:lpstr>КОМПОНЕНТЫ ПРОФЕССИОНАЛЬНОЙ ДЕЯТЕЛЬНОСТИ ПЕДАГОГА </vt:lpstr>
      <vt:lpstr>РЕЧЬ ПЕДАГОГА </vt:lpstr>
      <vt:lpstr>ДОМАШНЕЕ ЗАДАНИЕ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ПРЕЗЕНТАЦИИ. ВЫРАВНИВАНИЕ ПО ЛЕВОМУ КРАЮ, СЕМЕЙСТВО ШРИФТОВ: ARIAL</dc:title>
  <dc:creator>Дунаев Анатолий Игоревич</dc:creator>
  <cp:lastModifiedBy>Admin</cp:lastModifiedBy>
  <cp:revision>25</cp:revision>
  <dcterms:created xsi:type="dcterms:W3CDTF">2021-05-20T06:45:43Z</dcterms:created>
  <dcterms:modified xsi:type="dcterms:W3CDTF">2021-07-13T07:24:41Z</dcterms:modified>
</cp:coreProperties>
</file>